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1" r:id="rId1"/>
  </p:sldMasterIdLst>
  <p:notesMasterIdLst>
    <p:notesMasterId r:id="rId18"/>
  </p:notesMasterIdLst>
  <p:sldIdLst>
    <p:sldId id="286" r:id="rId2"/>
    <p:sldId id="318" r:id="rId3"/>
    <p:sldId id="313" r:id="rId4"/>
    <p:sldId id="314" r:id="rId5"/>
    <p:sldId id="315" r:id="rId6"/>
    <p:sldId id="316" r:id="rId7"/>
    <p:sldId id="317" r:id="rId8"/>
    <p:sldId id="287" r:id="rId9"/>
    <p:sldId id="323" r:id="rId10"/>
    <p:sldId id="319" r:id="rId11"/>
    <p:sldId id="320" r:id="rId12"/>
    <p:sldId id="321" r:id="rId13"/>
    <p:sldId id="322" r:id="rId14"/>
    <p:sldId id="325" r:id="rId15"/>
    <p:sldId id="324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4204" autoAdjust="0"/>
  </p:normalViewPr>
  <p:slideViewPr>
    <p:cSldViewPr snapToGrid="0">
      <p:cViewPr varScale="1">
        <p:scale>
          <a:sx n="59" d="100"/>
          <a:sy n="59" d="100"/>
        </p:scale>
        <p:origin x="908" y="2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FCDB-19FF-4117-A63C-7405344B231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1AD46-DC88-4BFD-A919-83A5BDB7A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3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</a:t>
            </a:r>
            <a:r>
              <a:rPr lang="ru-RU" baseline="0" dirty="0"/>
              <a:t> </a:t>
            </a:r>
            <a:r>
              <a:rPr lang="ru-RU" dirty="0"/>
              <a:t>представлена схема терапии после сквозной </a:t>
            </a:r>
            <a:r>
              <a:rPr lang="ru-RU" dirty="0" err="1"/>
              <a:t>кератолластики</a:t>
            </a:r>
            <a:r>
              <a:rPr lang="ru-RU" dirty="0"/>
              <a:t>. Она достаточна стандартна</a:t>
            </a:r>
            <a:r>
              <a:rPr lang="ru-RU" baseline="0" dirty="0"/>
              <a:t> – антибиотик,  антисептик (промывать от слипания ресниц), противовоспалительный компонент, </a:t>
            </a:r>
            <a:r>
              <a:rPr lang="ru-RU" baseline="0" dirty="0" err="1"/>
              <a:t>репарант</a:t>
            </a:r>
            <a:r>
              <a:rPr lang="ru-RU" baseline="0" dirty="0"/>
              <a:t> , </a:t>
            </a:r>
            <a:r>
              <a:rPr lang="ru-RU" baseline="0" dirty="0" err="1"/>
              <a:t>слезозаменитель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2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стандартном лечении на 9 сутки мы имели вот такую выраженную  эрозию эпителия. Явной положительной динамики не было.</a:t>
            </a:r>
            <a:r>
              <a:rPr lang="ru-RU" baseline="0" dirty="0"/>
              <a:t>  </a:t>
            </a:r>
            <a:r>
              <a:rPr lang="ru-RU" baseline="0" dirty="0" err="1"/>
              <a:t>Эпителизация</a:t>
            </a:r>
            <a:r>
              <a:rPr lang="ru-RU" baseline="0" dirty="0"/>
              <a:t> шла крайне </a:t>
            </a:r>
            <a:r>
              <a:rPr lang="ru-RU" baseline="0" dirty="0" err="1"/>
              <a:t>крайне</a:t>
            </a:r>
            <a:r>
              <a:rPr lang="ru-RU" baseline="0" dirty="0"/>
              <a:t> медленно. Если вспомнить о данных мировой литературы, то там указан срок  8,6 +- 7 дней. Мы решили не ждать еще неделю, а добавить наш отечественный препарат с элементами межклеточного матрикса.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1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первом фото представлен</a:t>
            </a:r>
            <a:r>
              <a:rPr lang="ru-RU" baseline="0" dirty="0"/>
              <a:t> результат на вторые сутки после начала применения протектора роговицы. На втором фото  - третьи сутки. Мы видим полную  </a:t>
            </a:r>
            <a:r>
              <a:rPr lang="ru-RU" baseline="0" dirty="0" err="1"/>
              <a:t>эпителизацию</a:t>
            </a:r>
            <a:r>
              <a:rPr lang="ru-RU" baseline="0" dirty="0"/>
              <a:t> глазной поверхности, чего на не удавалось достичь в течение 9 дней.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0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</a:t>
            </a:r>
            <a:r>
              <a:rPr lang="ru-RU" baseline="0" dirty="0"/>
              <a:t> клиническом случае протектор роговицы очень наглядно показал  свою эффективность.  Особенно, стоит обратить внимание на его применение именно у пациентов с решетчатой дистрофией. Им он заменяет собственный неработающий межклеточный матрикс, что, по всей видимости, и объясняет такой выраженный клинический эффект. </a:t>
            </a:r>
          </a:p>
          <a:p>
            <a:r>
              <a:rPr lang="ru-RU" baseline="0" dirty="0"/>
              <a:t>Этот случай  натолкнул нас на мысль о проведении исследований его применения в различных видах хирургии роговицы. Надеюсь, в следующем году доложим.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Arial Black" pitchFamily="34" charset="0"/>
              </a:rPr>
              <a:t>Одной из актуальных проблем фармакотерапии является быстрое и эффективное восстановление роговицы после кератопластики.  Часто у  пациентов  с различными дистрофическими заболеваниями роговицы нарушена связь между базальной мембраной  и эпителием, что приводит к удлинению процесса восстановления глазной поверхности.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ru-RU" sz="1400" dirty="0">
                <a:latin typeface="Arial Black" pitchFamily="34" charset="0"/>
              </a:rPr>
              <a:t>Так</a:t>
            </a:r>
            <a:r>
              <a:rPr lang="ru-RU" sz="1400" baseline="0" dirty="0">
                <a:latin typeface="Arial Black" pitchFamily="34" charset="0"/>
              </a:rPr>
              <a:t> же, часто изменен межклеточный матрикс, что тоже препятствует нормальному заживлению.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ru-RU" sz="1400" dirty="0">
                <a:latin typeface="Arial Black" pitchFamily="34" charset="0"/>
              </a:rPr>
              <a:t>Одним из заболеваний, приводящим к такой ситуации является решетчатая дистрофия роговицы. Еще в 2007 г. Параллельно и независимо друг от друга вышли исследования японских и германских ученых о восстановлении эпителия после сквозной кератопластики.  В группы  вошли люди с решетчатой дистрофией, пятнистой</a:t>
            </a:r>
            <a:r>
              <a:rPr lang="ru-RU" sz="1400" baseline="0" dirty="0">
                <a:latin typeface="Arial Black" pitchFamily="34" charset="0"/>
              </a:rPr>
              <a:t> (макулярной)</a:t>
            </a:r>
            <a:r>
              <a:rPr lang="ru-RU" sz="1400" dirty="0">
                <a:latin typeface="Arial Black" pitchFamily="34" charset="0"/>
              </a:rPr>
              <a:t> дистрофией роговицы, дистрофией Фукса, зернистой дистрофией, а также кератоконусом и лейкомой. Восстановление эпителия шло значительно дольше в группе людей с решетчатой дистрофией. На</a:t>
            </a:r>
            <a:r>
              <a:rPr lang="ru-RU" sz="1400" baseline="0" dirty="0">
                <a:latin typeface="Arial Black" pitchFamily="34" charset="0"/>
              </a:rPr>
              <a:t> следующем слайде мы это увидим.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aseline="0" dirty="0"/>
              <a:t>На представленном слайде видно, насколько сильно отличается время заживления эпителия у пациентов с решетчатой дистрофией роговицы.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Полная клиническая картина наступает в третьем-четвертом десятилетии, и для неё характерны прозрачные решетчатые структуры в передних и средних слоях стромы, точечные сероватые помутнения в поверхностных слоях и центральное диффузное субэпителиальное помутнение [3, 12]. В эндотелии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десцеметовой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мембране амилоидные отложения отсутствуют. Данный вид дистрофии связан с мутациями гена TGFBI [7], белковым продуктом которого является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кератоэпителин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экстрацеллюлярный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матриксный белок, состоящий из 683 аминокислот [9]. Установлено, что мутации в гене TGFBI предопределяют наследственные дистрофии с аутосомно-доминантным типом наследования, в том числе и решетчатую дистрофию I типа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3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Здесь</a:t>
            </a:r>
            <a:r>
              <a:rPr lang="ru-RU" sz="2000" baseline="0" dirty="0"/>
              <a:t> я бы хотела напомнить строение роговицы и показать, насколько большой объем её вещества занимает межклеточный матрикс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3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FFFF00"/>
                </a:solidFill>
              </a:rPr>
              <a:t>Коллагеновые пептиды </a:t>
            </a:r>
            <a:r>
              <a:rPr lang="ru-RU" altLang="ru-RU" sz="1200" b="0" dirty="0">
                <a:solidFill>
                  <a:srgbClr val="FFFF00"/>
                </a:solidFill>
              </a:rPr>
              <a:t>действуют  как  </a:t>
            </a:r>
            <a:r>
              <a:rPr lang="ru-RU" altLang="ru-RU" sz="1200" b="0" dirty="0" err="1">
                <a:solidFill>
                  <a:srgbClr val="FFFF00"/>
                </a:solidFill>
              </a:rPr>
              <a:t>лиганды</a:t>
            </a:r>
            <a:r>
              <a:rPr lang="ru-RU" altLang="ru-RU" sz="1200" b="0" dirty="0">
                <a:solidFill>
                  <a:srgbClr val="FFFF00"/>
                </a:solidFill>
              </a:rPr>
              <a:t>, связываясь с рецепторами на мембране фибробластов и стимулируя выработку нового коллагена, эластина и </a:t>
            </a:r>
            <a:r>
              <a:rPr lang="ru-RU" altLang="ru-RU" sz="1200" b="0" dirty="0" err="1">
                <a:solidFill>
                  <a:srgbClr val="FFFF00"/>
                </a:solidFill>
              </a:rPr>
              <a:t>гиалуроновой</a:t>
            </a:r>
            <a:r>
              <a:rPr lang="ru-RU" altLang="ru-RU" sz="1200" b="0" dirty="0">
                <a:solidFill>
                  <a:srgbClr val="FFFF00"/>
                </a:solidFill>
              </a:rPr>
              <a:t> кислоты.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FFFF00"/>
                </a:solidFill>
              </a:rPr>
              <a:t>Свободные аминокислоты </a:t>
            </a:r>
            <a:r>
              <a:rPr lang="ru-RU" altLang="ru-RU" sz="1200" b="0" dirty="0">
                <a:solidFill>
                  <a:srgbClr val="FFFF00"/>
                </a:solidFill>
              </a:rPr>
              <a:t>из коллагена обеспечивают строительные блоки для образования коллагеновых и </a:t>
            </a:r>
            <a:r>
              <a:rPr lang="ru-RU" altLang="ru-RU" sz="1200" b="0" dirty="0" err="1">
                <a:solidFill>
                  <a:srgbClr val="FFFF00"/>
                </a:solidFill>
              </a:rPr>
              <a:t>эластиновых</a:t>
            </a:r>
            <a:r>
              <a:rPr lang="ru-RU" altLang="ru-RU" sz="1200" b="0" dirty="0">
                <a:solidFill>
                  <a:srgbClr val="FFFF00"/>
                </a:solidFill>
              </a:rPr>
              <a:t> волокон.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FFFF00"/>
                </a:solidFill>
              </a:rPr>
              <a:t>Гиалуроновая</a:t>
            </a:r>
            <a:r>
              <a:rPr lang="ru-RU" altLang="ru-RU" sz="1200" b="1" dirty="0">
                <a:solidFill>
                  <a:srgbClr val="FFFF00"/>
                </a:solidFill>
              </a:rPr>
              <a:t> кислота: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rgbClr val="FFFF00"/>
                </a:solidFill>
              </a:rPr>
              <a:t>- обладает высокой способностью  связывать  и  удерживать воду,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rgbClr val="FFFF00"/>
                </a:solidFill>
              </a:rPr>
              <a:t>- а также имеет </a:t>
            </a:r>
            <a:r>
              <a:rPr lang="ru-RU" altLang="ru-RU" sz="1200" b="0" dirty="0" err="1">
                <a:solidFill>
                  <a:srgbClr val="FFFF00"/>
                </a:solidFill>
              </a:rPr>
              <a:t>мукоадгезивные</a:t>
            </a:r>
            <a:r>
              <a:rPr lang="ru-RU" altLang="ru-RU" sz="1200" b="0" dirty="0">
                <a:solidFill>
                  <a:srgbClr val="FFFF00"/>
                </a:solidFill>
              </a:rPr>
              <a:t> свойства, т.е. способность фиксироваться на муцинах и долго удерживаться на эпителиальных клетках роговицы.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rgbClr val="FFFF00"/>
                </a:solidFill>
              </a:rPr>
              <a:t>ГК способствует клеточной пролиферации, увеличивает миграцию эпителиальных клеток, что ускоряет процесс </a:t>
            </a:r>
            <a:r>
              <a:rPr lang="ru-RU" altLang="ru-RU" sz="1200" b="0" dirty="0" err="1">
                <a:solidFill>
                  <a:srgbClr val="FFFF00"/>
                </a:solidFill>
              </a:rPr>
              <a:t>эпителизации</a:t>
            </a:r>
            <a:r>
              <a:rPr lang="ru-RU" altLang="ru-RU" sz="1200" b="0" dirty="0">
                <a:solidFill>
                  <a:srgbClr val="FFFF00"/>
                </a:solidFill>
              </a:rPr>
              <a:t> поверхностных повреждений конъюнктивы и роговицы</a:t>
            </a:r>
          </a:p>
          <a:p>
            <a:pPr rtl="0" eaLnBrk="1" fontAlgn="auto" latinLnBrk="0" hangingPunct="1"/>
            <a:r>
              <a:rPr lang="ru-RU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ГАГ  (</a:t>
            </a:r>
            <a:r>
              <a:rPr lang="ru-RU" sz="1200" b="1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Гликозаминогликаны</a:t>
            </a:r>
            <a:r>
              <a:rPr lang="ru-RU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стимулируют регенеративные процессы роговицы;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ускоряют заживление стромы роговицы; оказывают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противоотечное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антивоспалительное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ХС (</a:t>
            </a:r>
            <a:r>
              <a:rPr lang="ru-RU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Хондроитинсульфат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сГАГ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оказывает противовоспалительное 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противоотечное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счет ускорения метаболических процессов в клетках и их обновления;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отличается выраженным увлажняющим действием</a:t>
            </a:r>
          </a:p>
          <a:p>
            <a:pPr rtl="0" eaLnBrk="1" fontAlgn="auto" latinLnBrk="0" hangingPunct="1"/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Гликопротеин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оказывает влияние на клеточную адгезию, способствуя установлению нарушенной при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травматическом повреждении ткани пространственной организации клеток;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стимулирует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репаративные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процессы в роговице;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препятствует:  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развитию воспалительного процесса, 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разрастанию рубцовой ткани, 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врастанию сосудов в роговицу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8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9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</a:t>
            </a:r>
            <a:r>
              <a:rPr lang="ru-RU" baseline="0" dirty="0"/>
              <a:t> представленный данные офтальмологического исследования на момент первичного осмотра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2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выполнили</a:t>
            </a:r>
            <a:r>
              <a:rPr lang="ru-RU" baseline="0" dirty="0"/>
              <a:t> этапно хирургическое лечение  - ФЭК</a:t>
            </a:r>
            <a:r>
              <a:rPr lang="ru-RU" baseline="0"/>
              <a:t>, затем СКП.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AD46-DC88-4BFD-A919-83A5BDB7AD9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6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9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7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07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3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2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2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8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7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1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2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centro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266" y="1754671"/>
            <a:ext cx="9878187" cy="15152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Применение протектора роговицы с компонентами межклеточного матрикса  у пациента с решетчатой дистрофией после сквозной кератопластики.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01266" y="3782812"/>
            <a:ext cx="8074164" cy="1361963"/>
          </a:xfrm>
          <a:prstGeom prst="rect">
            <a:avLst/>
          </a:prstGeom>
        </p:spPr>
        <p:txBody>
          <a:bodyPr vert="horz" lIns="73150" tIns="121917" rIns="121917" bIns="60958" rtlCol="0">
            <a:normAutofit fontScale="92500" lnSpcReduction="20000"/>
          </a:bodyPr>
          <a:lstStyle/>
          <a:p>
            <a:pPr marL="585201" indent="-426709" algn="ctr" defTabSz="1219170">
              <a:buClr>
                <a:schemeClr val="accent1"/>
              </a:buClr>
              <a:buSzPct val="80000"/>
              <a:defRPr/>
            </a:pPr>
            <a:r>
              <a:rPr lang="ru-RU" sz="2000" b="1" i="1" dirty="0">
                <a:latin typeface="+mj-lt"/>
                <a:ea typeface="Ayuthaya" pitchFamily="2" charset="-34"/>
                <a:cs typeface="Ayuthaya" pitchFamily="2" charset="-34"/>
              </a:rPr>
              <a:t>Дмитрий Дементьев, Константин Жуков, Анна Шипунова, </a:t>
            </a:r>
            <a:r>
              <a:rPr lang="ru-RU" sz="2000" b="1" i="1" u="sng" dirty="0">
                <a:latin typeface="+mj-lt"/>
                <a:ea typeface="Ayuthaya" pitchFamily="2" charset="-34"/>
                <a:cs typeface="Ayuthaya" pitchFamily="2" charset="-34"/>
              </a:rPr>
              <a:t>Ольга </a:t>
            </a:r>
            <a:r>
              <a:rPr lang="ru-RU" sz="2000" b="1" i="1" u="sng" dirty="0" err="1">
                <a:latin typeface="+mj-lt"/>
                <a:ea typeface="Ayuthaya" pitchFamily="2" charset="-34"/>
                <a:cs typeface="Ayuthaya" pitchFamily="2" charset="-34"/>
              </a:rPr>
              <a:t>Куклева</a:t>
            </a:r>
            <a:endParaRPr lang="ru-RU" sz="2000" b="1" i="1" u="sng" dirty="0">
              <a:latin typeface="+mj-lt"/>
              <a:ea typeface="Ayuthaya" pitchFamily="2" charset="-34"/>
              <a:cs typeface="Ayuthaya" pitchFamily="2" charset="-34"/>
            </a:endParaRPr>
          </a:p>
          <a:p>
            <a:pPr marL="585201" indent="-426709" algn="ctr" defTabSz="1219170">
              <a:buClr>
                <a:schemeClr val="accent1"/>
              </a:buClr>
              <a:buSzPct val="80000"/>
              <a:defRPr/>
            </a:pPr>
            <a:endParaRPr lang="ru-RU" sz="1900" b="1" i="1" dirty="0">
              <a:solidFill>
                <a:srgbClr val="0070C0"/>
              </a:solidFill>
              <a:latin typeface="+mj-lt"/>
              <a:ea typeface="Ayuthaya" pitchFamily="2" charset="-34"/>
              <a:cs typeface="Ayuthaya" pitchFamily="2" charset="-34"/>
            </a:endParaRPr>
          </a:p>
          <a:p>
            <a:pPr marL="585201" indent="-426709" algn="ctr" defTabSz="1219170">
              <a:buClr>
                <a:schemeClr val="accent1"/>
              </a:buClr>
              <a:buSzPct val="80000"/>
              <a:defRPr/>
            </a:pPr>
            <a:r>
              <a:rPr lang="ru-RU" sz="1900" b="1" i="1" dirty="0">
                <a:solidFill>
                  <a:srgbClr val="0070C0"/>
                </a:solidFill>
                <a:latin typeface="+mj-lt"/>
                <a:ea typeface="Ayuthaya" pitchFamily="2" charset="-34"/>
                <a:cs typeface="Ayuthaya" pitchFamily="2" charset="-34"/>
              </a:rPr>
              <a:t>Международный Офтальмологический Центр</a:t>
            </a:r>
          </a:p>
          <a:p>
            <a:pPr marL="585201" indent="-426709" algn="ctr" defTabSz="1219170">
              <a:buClr>
                <a:schemeClr val="accent1"/>
              </a:buClr>
              <a:buSzPct val="80000"/>
              <a:defRPr/>
            </a:pPr>
            <a:r>
              <a:rPr lang="en-US" sz="1900" i="1" dirty="0">
                <a:solidFill>
                  <a:srgbClr val="0070C0"/>
                </a:solidFill>
                <a:latin typeface="+mj-lt"/>
                <a:ea typeface="Ayuthaya" pitchFamily="2" charset="-34"/>
                <a:cs typeface="Ayuthaya" pitchFamily="2" charset="-34"/>
              </a:rPr>
              <a:t>www.mocentro.com</a:t>
            </a:r>
          </a:p>
          <a:p>
            <a:pPr marL="585201" indent="-426709" algn="ctr" defTabSz="1219170">
              <a:lnSpc>
                <a:spcPct val="120000"/>
              </a:lnSpc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975430" y="392708"/>
            <a:ext cx="2362007" cy="1361963"/>
            <a:chOff x="6372200" y="5275675"/>
            <a:chExt cx="2676525" cy="15121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275675"/>
              <a:ext cx="1656184" cy="840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6281430"/>
              <a:ext cx="2676525" cy="506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6230323"/>
            <a:ext cx="11251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Всероссийский конгресс с международным участием «Современные технологии </a:t>
            </a:r>
            <a:r>
              <a:rPr lang="ru-RU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катарактальной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, роговичной и рефракционной хирургии», Москва, 2022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11066-2BFD-EF87-EF71-51DBB0FE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9245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Выполнено: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Факоэмульсификация</a:t>
            </a:r>
            <a:r>
              <a:rPr lang="ru-RU" dirty="0"/>
              <a:t> катаракты с имплантацией гидрофобной ИОЛ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Через месяц после ФЭК - сквозная кератопластика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Обе операции прошли без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3335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27A9D3-BE7A-10F0-1D5C-3953E764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5144"/>
            <a:ext cx="10820400" cy="48035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Схема терапии после кератопластики:</a:t>
            </a:r>
          </a:p>
          <a:p>
            <a:pPr marL="0" indent="0" algn="ctr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тобрамицин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0.3% 4 р\д,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дексаметазон 0,1% 4 р\д, 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5 % гель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декспантенол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3-4 р\д,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0,05 % раствор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пиклоксидина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2 р\д,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слезозаменитель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основе гиалуроновой кислоты 0,15% 4-6 р\д. </a:t>
            </a:r>
          </a:p>
        </p:txBody>
      </p:sp>
    </p:spTree>
    <p:extLst>
      <p:ext uri="{BB962C8B-B14F-4D97-AF65-F5344CB8AC3E}">
        <p14:creationId xmlns:p14="http://schemas.microsoft.com/office/powerpoint/2010/main" val="39380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8053F9-5F52-3D70-DB09-36A6A8D5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2376675"/>
            <a:ext cx="5987143" cy="4024125"/>
          </a:xfrm>
        </p:spPr>
        <p:txBody>
          <a:bodyPr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стандартном лечении эрозия эпителия сохранялась до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9 суток </a:t>
            </a:r>
            <a:r>
              <a:rPr lang="ru-RU">
                <a:latin typeface="Verdana" panose="020B0604030504040204" pitchFamily="34" charset="0"/>
                <a:ea typeface="Verdana" panose="020B0604030504040204" pitchFamily="34" charset="0"/>
              </a:rPr>
              <a:t>после операции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Протектор был назначен на 9 сутки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761638-E699-8EF5-1328-B8CBD6FF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19" y="1441956"/>
            <a:ext cx="5365501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6889EDED-F7BC-2B6E-A52C-4DDB192D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125583"/>
            <a:ext cx="10820400" cy="158713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Полная эпителизация была достигнута на третий день от начала его применения и сохраняется до сих пор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2567073"/>
            <a:ext cx="5057140" cy="3488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0" y="2567073"/>
            <a:ext cx="4551680" cy="34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36DD61-F492-FFB8-AFEC-AC5920040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5" y="1907481"/>
            <a:ext cx="10820400" cy="4024125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 момент последнего осмотра, 2,5 месяца после СКП: </a:t>
            </a:r>
          </a:p>
          <a:p>
            <a:pPr marL="13716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Visus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:    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OD =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0,3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sph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1,5= 0,5                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Пахиметрия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центр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OD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540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D62516-D66F-FD31-C30C-5979140A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21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12ADC-66D5-2E3F-64B3-5C5AC9A4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90" y="759001"/>
            <a:ext cx="10820400" cy="4227505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Препарат показал высокую эффективность в данном клиническом случае</a:t>
            </a:r>
          </a:p>
          <a:p>
            <a:pPr>
              <a:lnSpc>
                <a:spcPct val="25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Пациентам с решетчатой дистрофией следует добавлять его к терапии сразу после проведения кератопластики</a:t>
            </a:r>
          </a:p>
          <a:p>
            <a:pPr>
              <a:lnSpc>
                <a:spcPct val="25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Стоит пробовать добавлять его к терапии у пациентов с данной дистрофией и без хирургического лечения</a:t>
            </a:r>
          </a:p>
          <a:p>
            <a:pPr>
              <a:lnSpc>
                <a:spcPct val="25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Препарат является перспективным для дальнейших исследований и применения в клинической практике. В частности, у пациентов после различных видов хирургии роговицы</a:t>
            </a:r>
          </a:p>
        </p:txBody>
      </p:sp>
    </p:spTree>
    <p:extLst>
      <p:ext uri="{BB962C8B-B14F-4D97-AF65-F5344CB8AC3E}">
        <p14:creationId xmlns:p14="http://schemas.microsoft.com/office/powerpoint/2010/main" val="446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917" y="2724912"/>
            <a:ext cx="618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261" y="620869"/>
            <a:ext cx="2645486" cy="158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6936" y="5084064"/>
            <a:ext cx="5477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Международный Офтальмологический Центр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www.mocentro.com</a:t>
            </a:r>
            <a:endParaRPr lang="ru-RU" sz="20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3275214"/>
            <a:ext cx="10820400" cy="2824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Конфликт интересов отсутствует </a:t>
            </a:r>
          </a:p>
        </p:txBody>
      </p:sp>
    </p:spTree>
    <p:extLst>
      <p:ext uri="{BB962C8B-B14F-4D97-AF65-F5344CB8AC3E}">
        <p14:creationId xmlns:p14="http://schemas.microsoft.com/office/powerpoint/2010/main" val="38034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1525"/>
            <a:ext cx="8152661" cy="5036475"/>
          </a:xfrm>
        </p:spPr>
        <p:txBody>
          <a:bodyPr/>
          <a:lstStyle/>
          <a:p>
            <a:pPr marL="137160" indent="0">
              <a:buNone/>
            </a:pPr>
            <a:r>
              <a:rPr lang="ru-RU">
                <a:latin typeface="Verdana" panose="020B0604030504040204" pitchFamily="34" charset="0"/>
                <a:ea typeface="Verdana" panose="020B0604030504040204" pitchFamily="34" charset="0"/>
              </a:rPr>
              <a:t>Быстрая и комфортная реабилитация пациента после кератопластики – актуальная задача фармакотерапии. </a:t>
            </a:r>
          </a:p>
          <a:p>
            <a:pPr marL="137160" indent="0">
              <a:buNone/>
            </a:pPr>
            <a:r>
              <a:rPr lang="ru-RU">
                <a:latin typeface="Verdana" panose="020B0604030504040204" pitchFamily="34" charset="0"/>
                <a:ea typeface="Verdana" panose="020B0604030504040204" pitchFamily="34" charset="0"/>
              </a:rPr>
              <a:t>В некоторых случаях, этот процесс может быть затруднен. </a:t>
            </a:r>
          </a:p>
          <a:p>
            <a:pPr marL="137160" indent="0">
              <a:buNone/>
            </a:pPr>
            <a:r>
              <a:rPr lang="ru-RU">
                <a:latin typeface="Verdana" panose="020B0604030504040204" pitchFamily="34" charset="0"/>
                <a:ea typeface="Verdana" panose="020B0604030504040204" pitchFamily="34" charset="0"/>
              </a:rPr>
              <a:t>Пример – пациент с решетчатой дистрофией роговицы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endParaRPr lang="en-US"/>
          </a:p>
          <a:p>
            <a:pPr marL="137160" indent="0">
              <a:buNone/>
            </a:pPr>
            <a:endParaRPr lang="en-US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350" y="5691259"/>
            <a:ext cx="1162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2. </a:t>
            </a:r>
            <a:r>
              <a:rPr lang="en-US" sz="1200" dirty="0" err="1"/>
              <a:t>Foerster</a:t>
            </a:r>
            <a:r>
              <a:rPr lang="en-US" sz="1200" dirty="0"/>
              <a:t> CG, </a:t>
            </a:r>
            <a:r>
              <a:rPr lang="en-US" sz="1200" dirty="0" err="1"/>
              <a:t>Langenbucher</a:t>
            </a:r>
            <a:r>
              <a:rPr lang="en-US" sz="1200" dirty="0"/>
              <a:t> A, </a:t>
            </a:r>
            <a:r>
              <a:rPr lang="en-US" sz="1200" dirty="0" err="1"/>
              <a:t>Cursiefen</a:t>
            </a:r>
            <a:r>
              <a:rPr lang="en-US" sz="1200" dirty="0"/>
              <a:t> C, Kruse FE, Seitz B. Delayed epithelial healing after </a:t>
            </a:r>
            <a:r>
              <a:rPr lang="en-US" sz="1200" dirty="0" err="1"/>
              <a:t>keratoplasty</a:t>
            </a:r>
            <a:r>
              <a:rPr lang="en-US" sz="1200" dirty="0"/>
              <a:t> for lattice corneal dystrophy. Cornea. 2007 Dec;26(10):1182-3. </a:t>
            </a:r>
            <a:r>
              <a:rPr lang="en-US" sz="1200" dirty="0" err="1"/>
              <a:t>doi</a:t>
            </a:r>
            <a:r>
              <a:rPr lang="en-US" sz="1200" dirty="0"/>
              <a:t>: 10.1097/ICO.0b013e318151f8cc. PMID: 18043172.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2350" y="5229594"/>
            <a:ext cx="1099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1. </a:t>
            </a:r>
            <a:r>
              <a:rPr lang="en-US" sz="1200" dirty="0"/>
              <a:t>Das, Sujata MS, FRCS(</a:t>
            </a:r>
            <a:r>
              <a:rPr lang="en-US" sz="1200" dirty="0" err="1"/>
              <a:t>Glasg</a:t>
            </a:r>
            <a:r>
              <a:rPr lang="en-US" sz="1200" dirty="0"/>
              <a:t>)</a:t>
            </a:r>
            <a:r>
              <a:rPr lang="en-US" sz="1200" baseline="30000" dirty="0"/>
              <a:t>*†</a:t>
            </a:r>
            <a:r>
              <a:rPr lang="en-US" sz="1200" dirty="0"/>
              <a:t>; </a:t>
            </a:r>
            <a:r>
              <a:rPr lang="en-US" sz="1200" dirty="0" err="1"/>
              <a:t>Langenbucher</a:t>
            </a:r>
            <a:r>
              <a:rPr lang="en-US" sz="1200" dirty="0"/>
              <a:t>, </a:t>
            </a:r>
            <a:r>
              <a:rPr lang="en-US" sz="1200" dirty="0" err="1"/>
              <a:t>Achim</a:t>
            </a:r>
            <a:r>
              <a:rPr lang="en-US" sz="1200" dirty="0"/>
              <a:t> PhD</a:t>
            </a:r>
            <a:r>
              <a:rPr lang="en-US" sz="1200" baseline="30000" dirty="0"/>
              <a:t>*</a:t>
            </a:r>
            <a:r>
              <a:rPr lang="en-US" sz="1200" dirty="0"/>
              <a:t>; Seitz, Berthold MD, FEBO</a:t>
            </a:r>
            <a:r>
              <a:rPr lang="en-US" sz="1200" baseline="30000" dirty="0"/>
              <a:t>*</a:t>
            </a:r>
            <a:r>
              <a:rPr lang="en-US" sz="1200" dirty="0"/>
              <a:t>. Delayed Healing of Corneal Epithelium After Phototherapeutic Keratectomy for Lattice Dystrophy. Cornea: April 2005 - Volume 24 - Issue 3 - p 283-287 </a:t>
            </a:r>
            <a:r>
              <a:rPr lang="en-US" sz="1200" dirty="0" err="1"/>
              <a:t>doi</a:t>
            </a:r>
            <a:r>
              <a:rPr lang="en-US" sz="1200" dirty="0"/>
              <a:t>: 10.1097/01.ico.0000138853.26332.55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2350" y="6139902"/>
            <a:ext cx="95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3. </a:t>
            </a:r>
            <a:r>
              <a:rPr lang="en-US" sz="1200" dirty="0"/>
              <a:t>Kawamoto K, </a:t>
            </a:r>
            <a:r>
              <a:rPr lang="en-US" sz="1200" dirty="0" err="1"/>
              <a:t>Morishige</a:t>
            </a:r>
            <a:r>
              <a:rPr lang="en-US" sz="1200" dirty="0"/>
              <a:t> N, Yamada N, </a:t>
            </a:r>
            <a:r>
              <a:rPr lang="en-US" sz="1200" dirty="0" err="1"/>
              <a:t>Chikama</a:t>
            </a:r>
            <a:r>
              <a:rPr lang="en-US" sz="1200" dirty="0"/>
              <a:t> T, Nishida T. Delayed corneal epithelial wound healing after penetrating </a:t>
            </a:r>
            <a:r>
              <a:rPr lang="en-US" sz="1200" dirty="0" err="1"/>
              <a:t>keratoplasty</a:t>
            </a:r>
            <a:r>
              <a:rPr lang="en-US" sz="1200" dirty="0"/>
              <a:t> in individuals with lattice corneal dystrophy. Am J </a:t>
            </a:r>
            <a:r>
              <a:rPr lang="en-US" sz="1200" dirty="0" err="1"/>
              <a:t>Ophthalmol</a:t>
            </a:r>
            <a:r>
              <a:rPr lang="en-US" sz="1200" dirty="0"/>
              <a:t>. 2006 Jul;142(1):173-4. </a:t>
            </a:r>
            <a:r>
              <a:rPr lang="en-US" sz="1200" dirty="0" err="1"/>
              <a:t>doi</a:t>
            </a:r>
            <a:r>
              <a:rPr lang="en-US" sz="1200" dirty="0"/>
              <a:t>: 10.1016/j.ajo.2006.01.077. PMID: 16815275.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86E96D-3C07-E267-7E7C-CF976140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110" y="773083"/>
            <a:ext cx="4338733" cy="43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B46961-13B1-3FD8-07F1-7BB4DF2A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478492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Среднее время заживления эпителия после сквозной кератопластики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D0A387A9-027C-9066-9812-6D60E0597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3636"/>
              </p:ext>
            </p:extLst>
          </p:nvPr>
        </p:nvGraphicFramePr>
        <p:xfrm>
          <a:off x="1926771" y="1716969"/>
          <a:ext cx="8338457" cy="3809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1263">
                  <a:extLst>
                    <a:ext uri="{9D8B030D-6E8A-4147-A177-3AD203B41FA5}">
                      <a16:colId xmlns="" xmlns:a16="http://schemas.microsoft.com/office/drawing/2014/main" val="2690283339"/>
                    </a:ext>
                  </a:extLst>
                </a:gridCol>
                <a:gridCol w="2727194">
                  <a:extLst>
                    <a:ext uri="{9D8B030D-6E8A-4147-A177-3AD203B41FA5}">
                      <a16:colId xmlns="" xmlns:a16="http://schemas.microsoft.com/office/drawing/2014/main" val="1173354291"/>
                    </a:ext>
                  </a:extLst>
                </a:gridCol>
              </a:tblGrid>
              <a:tr h="62773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Решетчатая дистрофия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8,68 +/- 7,2 дня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1660767394"/>
                  </a:ext>
                </a:extLst>
              </a:tr>
              <a:tr h="63645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Макулярная</a:t>
                      </a:r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дистрофия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 +/- 2.5 дней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1280601936"/>
                  </a:ext>
                </a:extLst>
              </a:tr>
              <a:tr h="63645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Дистрофия Фукса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4.4 +/- 4.1 дней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1402808089"/>
                  </a:ext>
                </a:extLst>
              </a:tr>
              <a:tr h="63645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Гранулярная дистрофия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 +/- 1.4 дней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2891006407"/>
                  </a:ext>
                </a:extLst>
              </a:tr>
              <a:tr h="63645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Кератоконус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2.4 +</a:t>
                      </a:r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- 1.8 дней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460020543"/>
                  </a:ext>
                </a:extLst>
              </a:tr>
              <a:tr h="63645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Лейкома</a:t>
                      </a:r>
                    </a:p>
                  </a:txBody>
                  <a:tcPr marL="90170" marR="901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3.00 +/- 1.95 дней</a:t>
                      </a:r>
                    </a:p>
                  </a:txBody>
                  <a:tcPr marL="90170" marR="90170"/>
                </a:tc>
                <a:extLst>
                  <a:ext uri="{0D108BD9-81ED-4DB2-BD59-A6C34878D82A}">
                    <a16:rowId xmlns="" xmlns:a16="http://schemas.microsoft.com/office/drawing/2014/main" val="4250007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91207D-34B3-8C17-E1C5-D4B93BA02312}"/>
              </a:ext>
            </a:extLst>
          </p:cNvPr>
          <p:cNvSpPr txBox="1"/>
          <p:nvPr/>
        </p:nvSpPr>
        <p:spPr>
          <a:xfrm>
            <a:off x="235892" y="5640902"/>
            <a:ext cx="1162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Foerster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CG,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Langenbucher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A,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Cursiefen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C, Kruse FE, Seitz B. Delayed epithelial healing after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keratoplasty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for lattice corneal dystrophy. Cornea. 2007 Dec;26(10):1182-3.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10.1097/ICO.0b013e318151f8cc. PMID: 18043172.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6F0A63-67F0-3324-90AA-6E03F498B8F5}"/>
              </a:ext>
            </a:extLst>
          </p:cNvPr>
          <p:cNvSpPr txBox="1"/>
          <p:nvPr/>
        </p:nvSpPr>
        <p:spPr>
          <a:xfrm>
            <a:off x="235893" y="6102567"/>
            <a:ext cx="953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Kawamoto K,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Morishige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N, Yamada N,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Chikama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T, Nishida T. Delayed corneal epithelial wound healing after penetrating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keratoplasty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in individuals with lattice corneal dystrophy. Am J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Ophthalmol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. 2006 Jul;142(1):173-4.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10.1016/j.ajo.2006.01.077. PMID: 16815275.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2147B7-C133-D585-14C3-833732D4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84" y="1144430"/>
            <a:ext cx="7652657" cy="4879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1367FD-41F5-021B-A8FC-4DBC758F6141}"/>
              </a:ext>
            </a:extLst>
          </p:cNvPr>
          <p:cNvSpPr txBox="1"/>
          <p:nvPr/>
        </p:nvSpPr>
        <p:spPr>
          <a:xfrm>
            <a:off x="1045030" y="6290217"/>
            <a:ext cx="1027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https://disorders.eyes.arizona.edu/sites/default/files/disorder_images/Corneal%20Dystrophy%2C%20Lattice%20Type%20I_0.jpg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1" y="911513"/>
            <a:ext cx="5840844" cy="465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5941781"/>
            <a:ext cx="114819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Secker GA, Daniels JT.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Limbal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epithelial stem cells of the cornea. 2009 Jun 30. In: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StemBook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[Internet]. Cambridge (MA): Harvard Stem Cell Institute; 2008-. Figure 1, The human cornea in cross-section. Available from: https://www.ncbi.nlm.nih.gov/books/NBK27054/figure/limbalepithelialstemcellsofthecornea.F1/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: 10.3824/stembook.1.48.1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73" y="245569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Более 90% толщины роговицы приходится на строму. </a:t>
            </a: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2-3 % стромы занимают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кератоциты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, остальное – внеклеточный матрикс (ВКМ)  </a:t>
            </a:r>
          </a:p>
        </p:txBody>
      </p:sp>
    </p:spTree>
    <p:extLst>
      <p:ext uri="{BB962C8B-B14F-4D97-AF65-F5344CB8AC3E}">
        <p14:creationId xmlns:p14="http://schemas.microsoft.com/office/powerpoint/2010/main" val="40759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490" y="691637"/>
            <a:ext cx="8610600" cy="1293028"/>
          </a:xfrm>
        </p:spPr>
        <p:txBody>
          <a:bodyPr/>
          <a:lstStyle/>
          <a:p>
            <a:r>
              <a:rPr lang="ru-RU" dirty="0"/>
              <a:t>Протектор эпителия роговицы </a:t>
            </a:r>
            <a:r>
              <a:rPr lang="ru-RU" dirty="0" err="1"/>
              <a:t>гелевый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0" y="2312818"/>
            <a:ext cx="7863740" cy="3842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9" y="2312818"/>
            <a:ext cx="3424770" cy="38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F755244-4285-3540-AD0B-F6CD1DE7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06" y="455721"/>
            <a:ext cx="7194911" cy="1457472"/>
          </a:xfrm>
        </p:spPr>
        <p:txBody>
          <a:bodyPr lIns="121917" tIns="60958" rIns="121917" bIns="60958">
            <a:no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Клинический случай:</a:t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Пациент  Б., 52 года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t-IT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CE87ED4-B129-6F48-B99C-E23FB4BB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1258150"/>
            <a:ext cx="7386965" cy="559985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 marL="137160" indent="0">
              <a:lnSpc>
                <a:spcPct val="200000"/>
              </a:lnSpc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Из анамнеза:</a:t>
            </a:r>
          </a:p>
          <a:p>
            <a:pPr marL="137160" indent="0">
              <a:lnSpc>
                <a:spcPct val="200000"/>
              </a:lnSpc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Жалобы на постепенное снижение зрения, светобоязнь </a:t>
            </a:r>
          </a:p>
          <a:p>
            <a:pPr marL="137160" indent="0">
              <a:lnSpc>
                <a:spcPct val="200000"/>
              </a:lnSpc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Решетчатая дистрофия роговицы, тип 1. Передается по отцовской линии. Начальная катаракта на обоих глазах. </a:t>
            </a:r>
          </a:p>
          <a:p>
            <a:pPr marL="137160" indent="0">
              <a:buNone/>
            </a:pP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2" y="1419977"/>
            <a:ext cx="3767733" cy="2774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194636"/>
            <a:ext cx="3495041" cy="24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A10A25-9CEB-6BBD-9AB5-9832027E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2230"/>
            <a:ext cx="10820400" cy="47164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 момент первичного осмотра: </a:t>
            </a:r>
          </a:p>
          <a:p>
            <a:pPr marL="13716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Visus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:    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OD =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0,15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sph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2,0= 0,3                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OS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=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0,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sph-2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= 0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4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Тонометрия: </a:t>
            </a:r>
          </a:p>
          <a:p>
            <a:pPr marL="13716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OD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,0 mmHg OS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23,0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mmHg (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контактная тонометрия,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Tonopen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XL)</a:t>
            </a:r>
          </a:p>
          <a:p>
            <a:pPr marL="13716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" indent="0">
              <a:buNone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Пахиметрия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центр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OD 623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мкм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OS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637 мкм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0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9876</TotalTime>
  <Words>1323</Words>
  <Application>Microsoft Office PowerPoint</Application>
  <PresentationFormat>Широкоэкранный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Ayuthaya</vt:lpstr>
      <vt:lpstr>Calibri</vt:lpstr>
      <vt:lpstr>Century Gothic</vt:lpstr>
      <vt:lpstr>Verdana</vt:lpstr>
      <vt:lpstr>Wingdings</vt:lpstr>
      <vt:lpstr>Wingdings 2</vt:lpstr>
      <vt:lpstr>След самолета</vt:lpstr>
      <vt:lpstr>Применение протектора роговицы с компонентами межклеточного матрикса  у пациента с решетчатой дистрофией после сквозной кератопластики.</vt:lpstr>
      <vt:lpstr>Презентация PowerPoint</vt:lpstr>
      <vt:lpstr>Презентация PowerPoint</vt:lpstr>
      <vt:lpstr>Среднее время заживления эпителия после сквозной кератопластики</vt:lpstr>
      <vt:lpstr>Презентация PowerPoint</vt:lpstr>
      <vt:lpstr>Презентация PowerPoint</vt:lpstr>
      <vt:lpstr>Протектор эпителия роговицы гелевый</vt:lpstr>
      <vt:lpstr>Клинический случай: Пациент  Б., 52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Тимур Гочуа</cp:lastModifiedBy>
  <cp:revision>332</cp:revision>
  <dcterms:created xsi:type="dcterms:W3CDTF">2019-09-10T12:40:33Z</dcterms:created>
  <dcterms:modified xsi:type="dcterms:W3CDTF">2022-12-02T09:32:20Z</dcterms:modified>
  <cp:contentStatus/>
</cp:coreProperties>
</file>